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DC0B5"/>
    <a:srgbClr val="D29970"/>
    <a:srgbClr val="002B4C"/>
    <a:srgbClr val="46A09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94" d="100"/>
          <a:sy n="94" d="100"/>
        </p:scale>
        <p:origin x="78" y="24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172785-FF15-CE57-0E9B-ECC8A0B4AAB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latin typeface="Bitter SemiBold" pitchFamily="2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48868FA-102D-F642-250D-F5D9B09C4DB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1C2507-0CB0-6B08-C99F-7D9D273480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A841B-E99E-4E85-AFDF-A91D14099C39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8F3AC7-B4B2-B6B1-FEEC-EBEA161E06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161F07-72D2-0F20-42E5-8A88D8A5A9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06B23-CD04-431D-A3D2-33A25D2F68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99917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16418C-084F-0DF8-4054-5B1A8A6EB2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9E304FC-49E5-884B-AC7F-9F3214BE77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Bitter" pitchFamily="2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BC17FF-F3D2-83A1-309E-14E5FC2CE8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A841B-E99E-4E85-AFDF-A91D14099C39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62CDAC-8F76-07D1-968E-F123DC0C71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BB34B-41B3-0A41-C2EE-2010372FF1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06B23-CD04-431D-A3D2-33A25D2F68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59202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4953B05-3F9D-549B-D90D-4F1303177B6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>
            <a:lvl1pPr>
              <a:defRPr>
                <a:latin typeface="Bitter" pitchFamily="2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D31AFA1-181D-C3EE-469D-92BD6D6B1CB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7360E5-DEFE-3D57-C91A-1329129D66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A841B-E99E-4E85-AFDF-A91D14099C39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BF7090-EFE4-DBA3-3E70-D2ED4DAC47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A51064-7174-74DE-71E5-93E2FAAFB5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06B23-CD04-431D-A3D2-33A25D2F68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71309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C2C9C7-01E1-BF27-034E-FC167EB1FC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Bitter" pitchFamily="2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94B314-16EC-382C-46D3-9FC298C834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Bitter" pitchFamily="2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48D128-3948-93A5-A6A9-EB32DDEBCD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A841B-E99E-4E85-AFDF-A91D14099C39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7D6067-AC90-610B-A9B6-BA0AD5F2D9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887290-CA87-3B05-EBFB-1F555A8CA4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06B23-CD04-431D-A3D2-33A25D2F68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71199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CAAC7C-93A9-7354-8DDD-CEF347B54B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latin typeface="Bitter" pitchFamily="2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308BFE-1A30-9144-8391-0E58DD8095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5213E7-8A0E-DB9A-9D82-408F04CA0F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A841B-E99E-4E85-AFDF-A91D14099C39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6F4582-7822-A84A-D035-7DCFD52DB6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CE7278-7525-6DA6-AB5D-43659275DC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06B23-CD04-431D-A3D2-33A25D2F68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45653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F2A614-7350-4B37-626C-73EA1FF656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Bitter" pitchFamily="2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3B1CA7-632A-349A-91D7-09CD0216358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>
              <a:defRPr>
                <a:latin typeface="Bitter" pitchFamily="2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3B5B478-961B-1729-320E-9D11AF559A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>
              <a:defRPr>
                <a:latin typeface="Bitter" pitchFamily="2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55C4E2-4443-337D-5532-3DCD572674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A841B-E99E-4E85-AFDF-A91D14099C39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458CAD0-BF26-BF26-3F4F-48462C31EB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41F6265-AEF6-3CE1-A265-1B375E414B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06B23-CD04-431D-A3D2-33A25D2F68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71205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7C2F73-6DDF-536C-6D9E-7ECB8946B5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>
            <a:lvl1pPr>
              <a:defRPr>
                <a:latin typeface="Bitter" pitchFamily="2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CB3EA2E-8BB9-5A20-04C3-E80AA81FCA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latin typeface="Bitter" pitchFamily="2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8BCFAC7-0587-AE9C-CDA1-8D7A9F5FDEE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94CFCED-25A0-76C9-751C-7177307B0C4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latin typeface="Bitter" pitchFamily="2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3CBE9AB-96F7-78A2-EE0C-0AEACCE37F8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>
            <a:lvl1pPr>
              <a:defRPr>
                <a:latin typeface="Bitter" pitchFamily="2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4F29701-88FB-CF2D-0AA5-00DE024CF4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A841B-E99E-4E85-AFDF-A91D14099C39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03167A0-017C-3FF3-6521-2E8C724021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F87ADD9-C36F-C71C-4869-401CA05CD7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06B23-CD04-431D-A3D2-33A25D2F68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53821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4588D2-3F68-5120-9E64-1EBD24F986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Bitter" pitchFamily="2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FF01E3A-5BF8-65DB-38C0-816AE9AE93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A841B-E99E-4E85-AFDF-A91D14099C39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F9E4889-686D-E5AD-22D9-7D36FB5074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5EC20A2-77C0-91EF-B32D-0BD4658A6D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06B23-CD04-431D-A3D2-33A25D2F68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65698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FB66FEB-440D-7CFE-8CFB-DEAD234A15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A841B-E99E-4E85-AFDF-A91D14099C39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3A7F356-6081-0048-E47F-6B3244B54B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888AE5D-5766-CE6C-B621-501B20ACB6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06B23-CD04-431D-A3D2-33A25D2F68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067793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968862-443B-F40B-4BA1-2725C63BFE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CE4694-F314-3980-E003-493EA1384E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CD9CCE9-295D-E762-4BDF-08DCFC1872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>
                <a:latin typeface="Bitter" pitchFamily="2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205C039-926A-17D2-4B24-0BDA220907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A841B-E99E-4E85-AFDF-A91D14099C39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2687E06-9E6F-5EDE-9D69-FA3552CC93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F201807-E829-9D8E-D292-A10297D7D9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06B23-CD04-431D-A3D2-33A25D2F68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5410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3F5B7F-9042-204B-DA75-BAAD6A932F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8CCEBEB-84F7-58E5-9ED2-1C29343177E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8E9EED9-2BA5-C933-1A13-599B1B8BEB7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>
                <a:latin typeface="Bitter" pitchFamily="2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B8B09AB-92F7-DC93-FD94-E579D1A3FE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A841B-E99E-4E85-AFDF-A91D14099C39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2FAF8F2-953C-D3A7-659D-9133B78023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6EC0940-AB77-EEBE-0742-3944590810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06B23-CD04-431D-A3D2-33A25D2F68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97393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19A0B5F-C8F1-4770-F4FB-78C6E55FAF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E8B3994-F7E6-F02E-FE6B-41DD5367D0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E226E5-8B21-F17B-9B0F-AF56B780AA9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85A841B-E99E-4E85-AFDF-A91D14099C39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93328C-EB6F-D4C0-10D8-9442EB935AD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9C4F41-0325-A665-037F-4A91C9093D8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5406B23-CD04-431D-A3D2-33A25D2F68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75067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1C79F51F-D6D1-5A0A-67A2-4928414E3044}"/>
              </a:ext>
            </a:extLst>
          </p:cNvPr>
          <p:cNvCxnSpPr/>
          <p:nvPr/>
        </p:nvCxnSpPr>
        <p:spPr>
          <a:xfrm>
            <a:off x="76200" y="0"/>
            <a:ext cx="0" cy="6858000"/>
          </a:xfrm>
          <a:prstGeom prst="line">
            <a:avLst/>
          </a:prstGeom>
          <a:ln>
            <a:solidFill>
              <a:srgbClr val="46A09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398E6A8F-20A2-EACF-B9FD-9D976D212AA1}"/>
              </a:ext>
            </a:extLst>
          </p:cNvPr>
          <p:cNvCxnSpPr/>
          <p:nvPr/>
        </p:nvCxnSpPr>
        <p:spPr>
          <a:xfrm>
            <a:off x="170307" y="0"/>
            <a:ext cx="0" cy="6858000"/>
          </a:xfrm>
          <a:prstGeom prst="line">
            <a:avLst/>
          </a:prstGeom>
          <a:ln>
            <a:solidFill>
              <a:srgbClr val="002B4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FAD7B9BB-7B47-6366-E53A-F368AF766871}"/>
              </a:ext>
            </a:extLst>
          </p:cNvPr>
          <p:cNvCxnSpPr/>
          <p:nvPr/>
        </p:nvCxnSpPr>
        <p:spPr>
          <a:xfrm>
            <a:off x="294132" y="0"/>
            <a:ext cx="0" cy="6858000"/>
          </a:xfrm>
          <a:prstGeom prst="line">
            <a:avLst/>
          </a:prstGeom>
          <a:ln>
            <a:solidFill>
              <a:srgbClr val="D2997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7FD8A325-5B37-9339-DA20-648E6570AFEE}"/>
              </a:ext>
            </a:extLst>
          </p:cNvPr>
          <p:cNvCxnSpPr/>
          <p:nvPr/>
        </p:nvCxnSpPr>
        <p:spPr>
          <a:xfrm>
            <a:off x="389382" y="0"/>
            <a:ext cx="0" cy="6858000"/>
          </a:xfrm>
          <a:prstGeom prst="line">
            <a:avLst/>
          </a:prstGeom>
          <a:ln>
            <a:solidFill>
              <a:srgbClr val="CDC0B5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4" name="Picture 13" descr="A blue circle with white stars and clouds&#10;&#10;AI-generated content may be incorrect.">
            <a:extLst>
              <a:ext uri="{FF2B5EF4-FFF2-40B4-BE49-F238E27FC236}">
                <a16:creationId xmlns:a16="http://schemas.microsoft.com/office/drawing/2014/main" id="{FABB71F5-77F5-75C3-F795-4ED8BFE68AF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24254" y="5890254"/>
            <a:ext cx="967746" cy="967746"/>
          </a:xfrm>
          <a:prstGeom prst="rect">
            <a:avLst/>
          </a:prstGeom>
        </p:spPr>
      </p:pic>
      <p:sp>
        <p:nvSpPr>
          <p:cNvPr id="17" name="Title 16">
            <a:extLst>
              <a:ext uri="{FF2B5EF4-FFF2-40B4-BE49-F238E27FC236}">
                <a16:creationId xmlns:a16="http://schemas.microsoft.com/office/drawing/2014/main" id="{CCEAD1A2-AFAA-E7EB-257F-B0B760D97B8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8" name="Subtitle 17">
            <a:extLst>
              <a:ext uri="{FF2B5EF4-FFF2-40B4-BE49-F238E27FC236}">
                <a16:creationId xmlns:a16="http://schemas.microsoft.com/office/drawing/2014/main" id="{C4190CFD-BDAA-99C8-2ECA-3B4EAB6B9C4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96984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D00C12-A203-E892-41E6-4AA5332C82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Financial Relationship Disclosure</a:t>
            </a:r>
          </a:p>
        </p:txBody>
      </p:sp>
      <p:sp>
        <p:nvSpPr>
          <p:cNvPr id="4" name="TextBox 8">
            <a:extLst>
              <a:ext uri="{FF2B5EF4-FFF2-40B4-BE49-F238E27FC236}">
                <a16:creationId xmlns:a16="http://schemas.microsoft.com/office/drawing/2014/main" id="{DB53BEA1-9798-90AD-0D97-09A59386CF42}"/>
              </a:ext>
            </a:extLst>
          </p:cNvPr>
          <p:cNvSpPr txBox="1"/>
          <p:nvPr/>
        </p:nvSpPr>
        <p:spPr bwMode="auto">
          <a:xfrm>
            <a:off x="838200" y="1609408"/>
            <a:ext cx="10515600" cy="9694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fontAlgn="auto">
              <a:spcBef>
                <a:spcPct val="0"/>
              </a:spcBef>
              <a:buFontTx/>
              <a:buNone/>
            </a:pPr>
            <a:r>
              <a:rPr lang="en-US" altLang="en-US" sz="1200" dirty="0">
                <a:latin typeface="Bitter" pitchFamily="2" charset="0"/>
              </a:rPr>
              <a:t>◻︎</a:t>
            </a:r>
            <a:r>
              <a:rPr lang="en-US" altLang="en-US" sz="1200" b="1" dirty="0">
                <a:latin typeface="Bitter" pitchFamily="2" charset="0"/>
              </a:rPr>
              <a:t> No</a:t>
            </a:r>
            <a:r>
              <a:rPr lang="en-US" altLang="en-US" sz="1200" dirty="0">
                <a:latin typeface="Bitter" pitchFamily="2" charset="0"/>
              </a:rPr>
              <a:t>,</a:t>
            </a:r>
            <a:r>
              <a:rPr lang="en-US" altLang="en-US" sz="1100" dirty="0">
                <a:latin typeface="Bitter" pitchFamily="2" charset="0"/>
              </a:rPr>
              <a:t> </a:t>
            </a:r>
            <a:r>
              <a:rPr lang="en-US" sz="1100" b="0" i="0" u="none" strike="noStrike" dirty="0">
                <a:solidFill>
                  <a:srgbClr val="000000"/>
                </a:solidFill>
                <a:effectLst/>
                <a:latin typeface="Bitter" pitchFamily="2" charset="0"/>
              </a:rPr>
              <a:t>I do not have a financial interest, arrangement, or affiliation with a corporate organization offering financial support or grant monies for or related to the  </a:t>
            </a:r>
            <a:br>
              <a:rPr lang="en-US" sz="1100" b="0" i="0" u="none" strike="noStrike" dirty="0">
                <a:solidFill>
                  <a:srgbClr val="000000"/>
                </a:solidFill>
                <a:effectLst/>
                <a:latin typeface="Bitter" pitchFamily="2" charset="0"/>
              </a:rPr>
            </a:br>
            <a:r>
              <a:rPr lang="en-US" sz="1100" b="0" i="0" u="none" strike="noStrike" dirty="0">
                <a:solidFill>
                  <a:srgbClr val="000000"/>
                </a:solidFill>
                <a:effectLst/>
                <a:latin typeface="Bitter" pitchFamily="2" charset="0"/>
              </a:rPr>
              <a:t>    content of my presentation</a:t>
            </a:r>
            <a:r>
              <a:rPr lang="en-US" altLang="en-US" sz="1100" dirty="0">
                <a:latin typeface="Bitter" pitchFamily="2" charset="0"/>
              </a:rPr>
              <a:t>.</a:t>
            </a:r>
          </a:p>
          <a:p>
            <a:pPr fontAlgn="auto">
              <a:spcBef>
                <a:spcPct val="0"/>
              </a:spcBef>
              <a:buFontTx/>
              <a:buNone/>
            </a:pPr>
            <a:endParaRPr lang="en-US" altLang="en-US" sz="1100" dirty="0">
              <a:latin typeface="Bitter" pitchFamily="2" charset="0"/>
            </a:endParaRPr>
          </a:p>
          <a:p>
            <a:pPr>
              <a:spcBef>
                <a:spcPts val="0"/>
              </a:spcBef>
              <a:buNone/>
            </a:pPr>
            <a:r>
              <a:rPr lang="en-US" altLang="en-US" sz="1200" dirty="0">
                <a:latin typeface="Bitter" pitchFamily="2" charset="0"/>
              </a:rPr>
              <a:t>◻︎ </a:t>
            </a:r>
            <a:r>
              <a:rPr lang="en-US" altLang="en-US" sz="1200" b="1" dirty="0">
                <a:latin typeface="Bitter" pitchFamily="2" charset="0"/>
              </a:rPr>
              <a:t>Yes</a:t>
            </a:r>
            <a:r>
              <a:rPr lang="en-US" altLang="en-US" sz="1200" dirty="0">
                <a:latin typeface="Bitter" pitchFamily="2" charset="0"/>
              </a:rPr>
              <a:t>,</a:t>
            </a:r>
            <a:r>
              <a:rPr lang="en-US" altLang="en-US" sz="1100" dirty="0">
                <a:latin typeface="Bitter" pitchFamily="2" charset="0"/>
              </a:rPr>
              <a:t> </a:t>
            </a:r>
            <a:r>
              <a:rPr lang="en-US" sz="1100" b="0" i="0" u="none" strike="noStrike" dirty="0">
                <a:solidFill>
                  <a:srgbClr val="000000"/>
                </a:solidFill>
                <a:effectLst/>
                <a:latin typeface="Bitter" pitchFamily="2" charset="0"/>
              </a:rPr>
              <a:t>I do have a financial interest, arrangement, or affiliation with a corporate organization offering financial support or grant monies for or related to the</a:t>
            </a:r>
            <a:br>
              <a:rPr lang="en-US" sz="1100" b="0" i="0" u="none" strike="noStrike" dirty="0">
                <a:solidFill>
                  <a:srgbClr val="000000"/>
                </a:solidFill>
                <a:effectLst/>
                <a:latin typeface="Bitter" pitchFamily="2" charset="0"/>
              </a:rPr>
            </a:br>
            <a:r>
              <a:rPr lang="en-US" sz="1100" b="0" i="0" u="none" strike="noStrike" dirty="0">
                <a:solidFill>
                  <a:srgbClr val="000000"/>
                </a:solidFill>
                <a:effectLst/>
                <a:latin typeface="Bitter" pitchFamily="2" charset="0"/>
              </a:rPr>
              <a:t>    content of my presentation.</a:t>
            </a:r>
            <a:r>
              <a:rPr lang="en-US" altLang="en-US" sz="1100" dirty="0">
                <a:latin typeface="Bitter" pitchFamily="2" charset="0"/>
              </a:rPr>
              <a:t>.</a:t>
            </a:r>
          </a:p>
        </p:txBody>
      </p:sp>
      <p:graphicFrame>
        <p:nvGraphicFramePr>
          <p:cNvPr id="5" name="Table 2">
            <a:extLst>
              <a:ext uri="{FF2B5EF4-FFF2-40B4-BE49-F238E27FC236}">
                <a16:creationId xmlns:a16="http://schemas.microsoft.com/office/drawing/2014/main" id="{9CC43A55-008F-CBB8-B274-FAC5EB61312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2201612"/>
              </p:ext>
            </p:extLst>
          </p:nvPr>
        </p:nvGraphicFramePr>
        <p:xfrm>
          <a:off x="966778" y="2651772"/>
          <a:ext cx="10266768" cy="307766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491692">
                  <a:extLst>
                    <a:ext uri="{9D8B030D-6E8A-4147-A177-3AD203B41FA5}">
                      <a16:colId xmlns:a16="http://schemas.microsoft.com/office/drawing/2014/main" val="1152620662"/>
                    </a:ext>
                  </a:extLst>
                </a:gridCol>
                <a:gridCol w="6775076">
                  <a:extLst>
                    <a:ext uri="{9D8B030D-6E8A-4147-A177-3AD203B41FA5}">
                      <a16:colId xmlns:a16="http://schemas.microsoft.com/office/drawing/2014/main" val="4031056448"/>
                    </a:ext>
                  </a:extLst>
                </a:gridCol>
              </a:tblGrid>
              <a:tr h="697642">
                <a:tc>
                  <a:txBody>
                    <a:bodyPr/>
                    <a:lstStyle/>
                    <a:p>
                      <a:pPr algn="l"/>
                      <a:r>
                        <a:rPr lang="en-US" sz="1100" b="0" i="0" kern="1200" dirty="0">
                          <a:solidFill>
                            <a:schemeClr val="tx1"/>
                          </a:solidFill>
                          <a:effectLst/>
                          <a:latin typeface="Bitter" pitchFamily="2" charset="0"/>
                          <a:ea typeface="+mn-ea"/>
                          <a:cs typeface="+mn-cs"/>
                        </a:rPr>
                        <a:t>Relationship type (employee, grant/research support, consultant, shareholder, honorarium, ownership,</a:t>
                      </a:r>
                      <a:br>
                        <a:rPr lang="en-US" sz="1100" b="0" i="0" kern="1200" dirty="0">
                          <a:solidFill>
                            <a:schemeClr val="tx1"/>
                          </a:solidFill>
                          <a:effectLst/>
                          <a:latin typeface="Bitter" pitchFamily="2" charset="0"/>
                          <a:ea typeface="+mn-ea"/>
                          <a:cs typeface="+mn-cs"/>
                        </a:rPr>
                      </a:br>
                      <a:r>
                        <a:rPr lang="en-US" sz="1100" b="0" i="0" kern="1200" dirty="0">
                          <a:solidFill>
                            <a:schemeClr val="tx1"/>
                          </a:solidFill>
                          <a:effectLst/>
                          <a:latin typeface="Bitter" pitchFamily="2" charset="0"/>
                          <a:ea typeface="+mn-ea"/>
                          <a:cs typeface="+mn-cs"/>
                        </a:rPr>
                        <a:t>or other)</a:t>
                      </a:r>
                      <a:endParaRPr lang="en-US" sz="1100" b="0" i="0" dirty="0">
                        <a:latin typeface="Bitter" pitchFamily="2" charset="0"/>
                      </a:endParaRPr>
                    </a:p>
                  </a:txBody>
                  <a:tcPr marL="88284" marR="88284" marT="44142" marB="44142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b="0" i="0" kern="1200" dirty="0">
                          <a:solidFill>
                            <a:schemeClr val="tx1"/>
                          </a:solidFill>
                          <a:effectLst/>
                          <a:latin typeface="Bitter" pitchFamily="2" charset="0"/>
                          <a:ea typeface="+mn-ea"/>
                          <a:cs typeface="+mn-cs"/>
                        </a:rPr>
                        <a:t>Corporate Organization</a:t>
                      </a:r>
                      <a:endParaRPr lang="en-US" sz="1100" b="0" i="0" dirty="0">
                        <a:latin typeface="Bitter" pitchFamily="2" charset="0"/>
                      </a:endParaRPr>
                    </a:p>
                  </a:txBody>
                  <a:tcPr marL="88284" marR="88284" marT="44142" marB="44142" anchor="ctr"/>
                </a:tc>
                <a:extLst>
                  <a:ext uri="{0D108BD9-81ED-4DB2-BD59-A6C34878D82A}">
                    <a16:rowId xmlns:a16="http://schemas.microsoft.com/office/drawing/2014/main" val="1119912764"/>
                  </a:ext>
                </a:extLst>
              </a:tr>
              <a:tr h="311541">
                <a:tc>
                  <a:txBody>
                    <a:bodyPr/>
                    <a:lstStyle/>
                    <a:p>
                      <a:endParaRPr lang="en-US" sz="1000" dirty="0">
                        <a:latin typeface="Bitter" pitchFamily="2" charset="0"/>
                      </a:endParaRPr>
                    </a:p>
                  </a:txBody>
                  <a:tcPr marL="88284" marR="88284" marT="44142" marB="44142" anchor="ctr"/>
                </a:tc>
                <a:tc>
                  <a:txBody>
                    <a:bodyPr/>
                    <a:lstStyle/>
                    <a:p>
                      <a:endParaRPr lang="en-US" sz="1000" dirty="0">
                        <a:latin typeface="Bitter" pitchFamily="2" charset="0"/>
                      </a:endParaRPr>
                    </a:p>
                  </a:txBody>
                  <a:tcPr marL="88284" marR="88284" marT="44142" marB="44142" anchor="ctr"/>
                </a:tc>
                <a:extLst>
                  <a:ext uri="{0D108BD9-81ED-4DB2-BD59-A6C34878D82A}">
                    <a16:rowId xmlns:a16="http://schemas.microsoft.com/office/drawing/2014/main" val="264822687"/>
                  </a:ext>
                </a:extLst>
              </a:tr>
              <a:tr h="304134">
                <a:tc>
                  <a:txBody>
                    <a:bodyPr/>
                    <a:lstStyle/>
                    <a:p>
                      <a:endParaRPr lang="en-US" sz="1000" dirty="0">
                        <a:latin typeface="Bitter" pitchFamily="2" charset="0"/>
                      </a:endParaRPr>
                    </a:p>
                  </a:txBody>
                  <a:tcPr marL="88284" marR="88284" marT="44142" marB="44142" anchor="ctr"/>
                </a:tc>
                <a:tc>
                  <a:txBody>
                    <a:bodyPr/>
                    <a:lstStyle/>
                    <a:p>
                      <a:endParaRPr lang="en-US" sz="1000" dirty="0">
                        <a:latin typeface="Bitter" pitchFamily="2" charset="0"/>
                      </a:endParaRPr>
                    </a:p>
                  </a:txBody>
                  <a:tcPr marL="88284" marR="88284" marT="44142" marB="44142" anchor="ctr"/>
                </a:tc>
                <a:extLst>
                  <a:ext uri="{0D108BD9-81ED-4DB2-BD59-A6C34878D82A}">
                    <a16:rowId xmlns:a16="http://schemas.microsoft.com/office/drawing/2014/main" val="386853928"/>
                  </a:ext>
                </a:extLst>
              </a:tr>
              <a:tr h="304134">
                <a:tc>
                  <a:txBody>
                    <a:bodyPr/>
                    <a:lstStyle/>
                    <a:p>
                      <a:endParaRPr lang="en-US" sz="1000" dirty="0">
                        <a:latin typeface="Bitter" pitchFamily="2" charset="0"/>
                      </a:endParaRPr>
                    </a:p>
                  </a:txBody>
                  <a:tcPr marL="88284" marR="88284" marT="44142" marB="44142" anchor="ctr"/>
                </a:tc>
                <a:tc>
                  <a:txBody>
                    <a:bodyPr/>
                    <a:lstStyle/>
                    <a:p>
                      <a:endParaRPr lang="en-US" sz="1000" dirty="0">
                        <a:latin typeface="Bitter" pitchFamily="2" charset="0"/>
                      </a:endParaRPr>
                    </a:p>
                  </a:txBody>
                  <a:tcPr marL="88284" marR="88284" marT="44142" marB="44142" anchor="ctr"/>
                </a:tc>
                <a:extLst>
                  <a:ext uri="{0D108BD9-81ED-4DB2-BD59-A6C34878D82A}">
                    <a16:rowId xmlns:a16="http://schemas.microsoft.com/office/drawing/2014/main" val="2017528556"/>
                  </a:ext>
                </a:extLst>
              </a:tr>
              <a:tr h="304134">
                <a:tc>
                  <a:txBody>
                    <a:bodyPr/>
                    <a:lstStyle/>
                    <a:p>
                      <a:endParaRPr lang="en-US" sz="1000" dirty="0">
                        <a:latin typeface="Bitter" pitchFamily="2" charset="0"/>
                      </a:endParaRPr>
                    </a:p>
                  </a:txBody>
                  <a:tcPr marL="88284" marR="88284" marT="44142" marB="44142" anchor="ctr"/>
                </a:tc>
                <a:tc>
                  <a:txBody>
                    <a:bodyPr/>
                    <a:lstStyle/>
                    <a:p>
                      <a:endParaRPr lang="en-US" sz="1000" dirty="0">
                        <a:latin typeface="Bitter" pitchFamily="2" charset="0"/>
                      </a:endParaRPr>
                    </a:p>
                  </a:txBody>
                  <a:tcPr marL="88284" marR="88284" marT="44142" marB="44142" anchor="ctr"/>
                </a:tc>
                <a:extLst>
                  <a:ext uri="{0D108BD9-81ED-4DB2-BD59-A6C34878D82A}">
                    <a16:rowId xmlns:a16="http://schemas.microsoft.com/office/drawing/2014/main" val="171296254"/>
                  </a:ext>
                </a:extLst>
              </a:tr>
              <a:tr h="304134">
                <a:tc>
                  <a:txBody>
                    <a:bodyPr/>
                    <a:lstStyle/>
                    <a:p>
                      <a:endParaRPr lang="en-US" sz="1000" dirty="0">
                        <a:latin typeface="Bitter" pitchFamily="2" charset="0"/>
                      </a:endParaRPr>
                    </a:p>
                  </a:txBody>
                  <a:tcPr marL="88284" marR="88284" marT="44142" marB="44142" anchor="ctr"/>
                </a:tc>
                <a:tc>
                  <a:txBody>
                    <a:bodyPr/>
                    <a:lstStyle/>
                    <a:p>
                      <a:endParaRPr lang="en-US" sz="1000" dirty="0">
                        <a:latin typeface="Bitter" pitchFamily="2" charset="0"/>
                      </a:endParaRPr>
                    </a:p>
                  </a:txBody>
                  <a:tcPr marL="88284" marR="88284" marT="44142" marB="44142" anchor="ctr"/>
                </a:tc>
                <a:extLst>
                  <a:ext uri="{0D108BD9-81ED-4DB2-BD59-A6C34878D82A}">
                    <a16:rowId xmlns:a16="http://schemas.microsoft.com/office/drawing/2014/main" val="3101969519"/>
                  </a:ext>
                </a:extLst>
              </a:tr>
              <a:tr h="304134">
                <a:tc>
                  <a:txBody>
                    <a:bodyPr/>
                    <a:lstStyle/>
                    <a:p>
                      <a:endParaRPr lang="en-US" sz="1000" dirty="0">
                        <a:latin typeface="Bitter" pitchFamily="2" charset="0"/>
                      </a:endParaRPr>
                    </a:p>
                  </a:txBody>
                  <a:tcPr marL="88284" marR="88284" marT="44142" marB="44142" anchor="ctr"/>
                </a:tc>
                <a:tc>
                  <a:txBody>
                    <a:bodyPr/>
                    <a:lstStyle/>
                    <a:p>
                      <a:endParaRPr lang="en-US" sz="1000" dirty="0">
                        <a:latin typeface="Bitter" pitchFamily="2" charset="0"/>
                      </a:endParaRPr>
                    </a:p>
                  </a:txBody>
                  <a:tcPr marL="88284" marR="88284" marT="44142" marB="44142" anchor="ctr"/>
                </a:tc>
                <a:extLst>
                  <a:ext uri="{0D108BD9-81ED-4DB2-BD59-A6C34878D82A}">
                    <a16:rowId xmlns:a16="http://schemas.microsoft.com/office/drawing/2014/main" val="3912945425"/>
                  </a:ext>
                </a:extLst>
              </a:tr>
              <a:tr h="243307">
                <a:tc>
                  <a:txBody>
                    <a:bodyPr/>
                    <a:lstStyle/>
                    <a:p>
                      <a:endParaRPr lang="en-US" sz="1000" dirty="0">
                        <a:latin typeface="Bitter" pitchFamily="2" charset="0"/>
                      </a:endParaRPr>
                    </a:p>
                  </a:txBody>
                  <a:tcPr marL="88284" marR="88284" marT="44142" marB="44142" anchor="ctr"/>
                </a:tc>
                <a:tc>
                  <a:txBody>
                    <a:bodyPr/>
                    <a:lstStyle/>
                    <a:p>
                      <a:endParaRPr lang="en-US" sz="1000" dirty="0">
                        <a:latin typeface="Bitter" pitchFamily="2" charset="0"/>
                      </a:endParaRPr>
                    </a:p>
                  </a:txBody>
                  <a:tcPr marL="88284" marR="88284" marT="44142" marB="44142" anchor="ctr"/>
                </a:tc>
                <a:extLst>
                  <a:ext uri="{0D108BD9-81ED-4DB2-BD59-A6C34878D82A}">
                    <a16:rowId xmlns:a16="http://schemas.microsoft.com/office/drawing/2014/main" val="2592853925"/>
                  </a:ext>
                </a:extLst>
              </a:tr>
              <a:tr h="243307">
                <a:tc>
                  <a:txBody>
                    <a:bodyPr/>
                    <a:lstStyle/>
                    <a:p>
                      <a:endParaRPr lang="en-US" sz="1000" dirty="0">
                        <a:latin typeface="Bitter" pitchFamily="2" charset="0"/>
                      </a:endParaRPr>
                    </a:p>
                  </a:txBody>
                  <a:tcPr marL="88284" marR="88284" marT="44142" marB="44142" anchor="ctr"/>
                </a:tc>
                <a:tc>
                  <a:txBody>
                    <a:bodyPr/>
                    <a:lstStyle/>
                    <a:p>
                      <a:endParaRPr lang="en-US" sz="1000" dirty="0">
                        <a:latin typeface="Bitter" pitchFamily="2" charset="0"/>
                      </a:endParaRPr>
                    </a:p>
                  </a:txBody>
                  <a:tcPr marL="88284" marR="88284" marT="44142" marB="44142" anchor="ctr"/>
                </a:tc>
                <a:extLst>
                  <a:ext uri="{0D108BD9-81ED-4DB2-BD59-A6C34878D82A}">
                    <a16:rowId xmlns:a16="http://schemas.microsoft.com/office/drawing/2014/main" val="287233599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352993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100</Words>
  <Application>Microsoft Office PowerPoint</Application>
  <PresentationFormat>Widescreen</PresentationFormat>
  <Paragraphs>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Aptos</vt:lpstr>
      <vt:lpstr>Aptos Display</vt:lpstr>
      <vt:lpstr>Arial</vt:lpstr>
      <vt:lpstr>Bitter</vt:lpstr>
      <vt:lpstr>Bitter SemiBold</vt:lpstr>
      <vt:lpstr>Office Theme</vt:lpstr>
      <vt:lpstr>PowerPoint Presentation</vt:lpstr>
      <vt:lpstr>Financial Relationship Disclosure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Elizabeth Newman</dc:creator>
  <cp:lastModifiedBy>Elizabeth Newman</cp:lastModifiedBy>
  <cp:revision>1</cp:revision>
  <dcterms:created xsi:type="dcterms:W3CDTF">2025-10-07T19:33:04Z</dcterms:created>
  <dcterms:modified xsi:type="dcterms:W3CDTF">2025-10-07T19:58:20Z</dcterms:modified>
</cp:coreProperties>
</file>